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78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9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3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61137-B2F4-44A2-AEA9-B8D72975A05F}" type="datetime1">
              <a:rPr lang="de-DE" smtClean="0"/>
              <a:t>23.12.2022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E3065-8A24-47C9-A843-0DFEC08A77C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38765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46253B-BE88-45C5-9ABC-A8414C168BD1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 dirty="0"/>
              <a:t>Textmasterformate durch Klicken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E6DE88F-1F85-4A27-9D34-D74A50E7B0DA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4568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de-DE" noProof="0"/>
              <a:t>Master-Untertitelformat bearbeiten</a:t>
            </a: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58FE69-3F99-4550-AA00-A7FF61BF76EA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pPr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AEB60-0CF2-4FDF-8809-8AC51494D5F5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rtlCol="0" anchor="ctr">
            <a:normAutofit/>
          </a:bodyPr>
          <a:lstStyle>
            <a:lvl1pPr>
              <a:defRPr sz="4000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8AF836-13A8-46EF-A2AE-6F658367FD73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1DFE2F-C573-4D62-882A-E8846EF03C0C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de-DE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de-DE" sz="8000" noProof="0" dirty="0">
                <a:solidFill>
                  <a:schemeClr val="tx1"/>
                </a:solidFill>
                <a:effectLst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iten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8E20CA-0CA2-4574-B1D6-69C8C65EED42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7" name="Textplatzhalt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9B9F8F-6639-463B-9FB3-42044123F51F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Bild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Bild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el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0" name="Bildplatzhalt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1" name="Textplatzhalt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2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3" name="Bildplatzhalt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4" name="Textplatzhalt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6" name="Bildplatzhalt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7" name="Textplatzhalt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9E6A23-504C-403E-B76B-B05505FCD76B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7932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68F14C-D4F1-40B6-B1AD-A03EDAA6725D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548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C8E1CE-31A4-4DC1-9A14-A1FDAD407674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pPr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rtlCol="0" anchor="t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rtlCol="0" anchor="t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E3744A-5A44-4BFF-92AA-16DA5E94BB83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Bild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EDD9AE-23AE-4EB7-B3DB-242A1D8478FB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42FB20-1F3E-43B9-A22C-6B636C25391A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D78AD-A707-44D8-98C7-2E5BF17C114E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 rtlCol="0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CDB1FF-C55B-4D31-A515-83B796043DD6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pPr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rtlCol="0" anchor="b">
            <a:noAutofit/>
          </a:bodyPr>
          <a:lstStyle>
            <a:lvl1pPr algn="ctr">
              <a:defRPr sz="3200" b="0"/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B3AE0C-9D3B-493D-AE1C-E837EBD1A420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de-DE" noProof="0" dirty="0"/>
              <a:t>Textmasterformate durch Klicken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68BEABDA-98C7-4D1F-B6BB-CA7E2F630F9B}" type="datetime1">
              <a:rPr lang="de-DE" noProof="0" smtClean="0"/>
              <a:t>23.12.2022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"/>
            <a:ext cx="12192001" cy="6857990"/>
          </a:xfrm>
          <a:prstGeom prst="rect">
            <a:avLst/>
          </a:prstGeom>
        </p:spPr>
      </p:pic>
      <p:sp useBgFill="1">
        <p:nvSpPr>
          <p:cNvPr id="103" name="Freihand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p14="http://schemas.microsoft.com/office/powerpoint/2010/main"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 rtlCol="0">
            <a:normAutofit/>
          </a:bodyPr>
          <a:lstStyle/>
          <a:p>
            <a:pPr algn="l"/>
            <a:r>
              <a:rPr lang="de-DE" sz="4000" dirty="0"/>
              <a:t>Thema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 rtlCol="0">
            <a:normAutofit/>
          </a:bodyPr>
          <a:lstStyle/>
          <a:p>
            <a:pPr algn="l" rtl="0"/>
            <a:r>
              <a:rPr lang="de-DE" dirty="0"/>
              <a:t>Kooperatives Lernen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08DA8B-96B9-880A-96E2-431AB6088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Gruppenfindung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D6E4C3-9D60-32BA-2410-FB30D5862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Setzt euch mit euren Gruppenmitgliedern zusammen </a:t>
            </a:r>
          </a:p>
          <a:p>
            <a:pPr lvl="1"/>
            <a:r>
              <a:rPr lang="de-DE" dirty="0"/>
              <a:t>z.B.: Gleiche Papierfarbe</a:t>
            </a:r>
          </a:p>
          <a:p>
            <a:pPr lvl="1"/>
            <a:r>
              <a:rPr lang="de-DE" dirty="0"/>
              <a:t>z.B.: Gleicher Schokoriegel</a:t>
            </a:r>
          </a:p>
          <a:p>
            <a:pPr lvl="1"/>
            <a:r>
              <a:rPr lang="de-DE" dirty="0"/>
              <a:t>z.B.: über App ausgelost</a:t>
            </a:r>
          </a:p>
          <a:p>
            <a:pPr lvl="1"/>
            <a:r>
              <a:rPr lang="de-DE" dirty="0"/>
              <a:t>z.B.: durchgezählt</a:t>
            </a:r>
          </a:p>
          <a:p>
            <a:pPr lvl="1"/>
            <a:r>
              <a:rPr lang="de-DE" dirty="0"/>
              <a:t>z.B.: nach Geburtsdatum aufstellen und 3er Gruppen</a:t>
            </a:r>
          </a:p>
          <a:p>
            <a:pPr lvl="1"/>
            <a:r>
              <a:rPr lang="de-DE" dirty="0"/>
              <a:t>z.B.: gezogenes Kärtchen ergibt mit Gruppenmitgliedern ein Puzzle</a:t>
            </a:r>
          </a:p>
          <a:p>
            <a:pPr lvl="1"/>
            <a:r>
              <a:rPr lang="de-DE" dirty="0"/>
              <a:t>…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7140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74D0E8-3E12-2B47-678A-DD080ACA6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Kontaktaktivität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D57DB0-CE65-A4D7-C60D-5FE411991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z.B.: Bildet einen Satz aus den Papierschnipseln</a:t>
            </a:r>
          </a:p>
          <a:p>
            <a:r>
              <a:rPr lang="de-DE" dirty="0"/>
              <a:t>z.B.: Fehlersuchbild</a:t>
            </a:r>
          </a:p>
          <a:p>
            <a:r>
              <a:rPr lang="de-DE" dirty="0"/>
              <a:t>z.B.: Puzzle oder Tangram</a:t>
            </a:r>
          </a:p>
          <a:p>
            <a:r>
              <a:rPr lang="de-DE" dirty="0"/>
              <a:t>z.B.: 1 Frage – 1 Antwort – jeder hat eine Minute Redezeit</a:t>
            </a:r>
          </a:p>
          <a:p>
            <a:r>
              <a:rPr lang="de-DE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18594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E3A6EE-6779-7F22-A8E6-53ECC306D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Arbeitsphase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D29152-8DE9-9E3B-5158-845016AB7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Fachliches Ziel</a:t>
            </a:r>
          </a:p>
          <a:p>
            <a:pPr lvl="1"/>
            <a:r>
              <a:rPr lang="de-DE" dirty="0"/>
              <a:t>z.B.: Ich kann Sätze in ein </a:t>
            </a:r>
            <a:r>
              <a:rPr lang="de-DE" dirty="0" err="1"/>
              <a:t>Feldermodell</a:t>
            </a:r>
            <a:r>
              <a:rPr lang="de-DE" dirty="0"/>
              <a:t> einsetzen.</a:t>
            </a:r>
          </a:p>
          <a:p>
            <a:endParaRPr lang="de-DE" dirty="0"/>
          </a:p>
          <a:p>
            <a:r>
              <a:rPr lang="de-DE" dirty="0">
                <a:solidFill>
                  <a:srgbClr val="00B050"/>
                </a:solidFill>
              </a:rPr>
              <a:t>Soziales Ziel</a:t>
            </a:r>
          </a:p>
          <a:p>
            <a:pPr lvl="1"/>
            <a:r>
              <a:rPr lang="de-DE" dirty="0">
                <a:solidFill>
                  <a:srgbClr val="00B050"/>
                </a:solidFill>
              </a:rPr>
              <a:t>z.B. Jedes Gruppenmitglied ist in der Arbeitsphase aktiv. 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2367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A4BB5E-AC3D-87A1-FA81-98134D178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Arbeitsphase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2A96A2-914F-9673-4261-21B8E52FD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i="1" u="sng" dirty="0"/>
              <a:t>Vorlagenbeispiel:</a:t>
            </a:r>
          </a:p>
          <a:p>
            <a:r>
              <a:rPr lang="de-DE" sz="2800" dirty="0"/>
              <a:t>Einzelarbeit </a:t>
            </a:r>
          </a:p>
          <a:p>
            <a:r>
              <a:rPr lang="de-DE" sz="2800" dirty="0"/>
              <a:t>Bearbeite dein Arbeitsblatt</a:t>
            </a:r>
          </a:p>
          <a:p>
            <a:pPr lvl="2"/>
            <a:r>
              <a:rPr lang="de-DE" sz="2400" dirty="0"/>
              <a:t>Wende dich an mich, wenn du Fragen hast!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CDEB27E-65F2-3DCC-AD7D-9C29CDBF2CFB}"/>
              </a:ext>
            </a:extLst>
          </p:cNvPr>
          <p:cNvSpPr txBox="1"/>
          <p:nvPr/>
        </p:nvSpPr>
        <p:spPr>
          <a:xfrm rot="20677028">
            <a:off x="7776460" y="3426631"/>
            <a:ext cx="4518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rgbClr val="FFC000"/>
                </a:solidFill>
                <a:latin typeface="Bahnschrift SemiBold" panose="020B0502040204020203" pitchFamily="34" charset="0"/>
              </a:rPr>
              <a:t>Stillarbeit!</a:t>
            </a:r>
          </a:p>
        </p:txBody>
      </p:sp>
    </p:spTree>
    <p:extLst>
      <p:ext uri="{BB962C8B-B14F-4D97-AF65-F5344CB8AC3E}">
        <p14:creationId xmlns:p14="http://schemas.microsoft.com/office/powerpoint/2010/main" val="1866538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67494-DB60-6954-D25C-F22365296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Arbeitsphase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D1916A-6A8C-6548-9750-FA37D9E5C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i="1" u="sng" dirty="0"/>
              <a:t>Vorlagenbeispiel:</a:t>
            </a:r>
            <a:endParaRPr lang="de-DE" dirty="0"/>
          </a:p>
          <a:p>
            <a:r>
              <a:rPr lang="de-DE" dirty="0"/>
              <a:t>Besprecht eure Ergebnisse. </a:t>
            </a:r>
          </a:p>
          <a:p>
            <a:r>
              <a:rPr lang="de-DE" dirty="0"/>
              <a:t>Klärt offene Fragen</a:t>
            </a:r>
          </a:p>
          <a:p>
            <a:endParaRPr lang="de-DE" dirty="0"/>
          </a:p>
          <a:p>
            <a:r>
              <a:rPr lang="de-DE" dirty="0"/>
              <a:t>Tragt jeweils einen der vier Sätze (1-6) in das </a:t>
            </a:r>
            <a:r>
              <a:rPr lang="de-DE" dirty="0" err="1"/>
              <a:t>Feldermodell</a:t>
            </a:r>
            <a:r>
              <a:rPr lang="de-DE" dirty="0"/>
              <a:t> (DIN A 3) ein.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D71C390-63B7-E9CE-F9CA-3A44DE0F7C4A}"/>
              </a:ext>
            </a:extLst>
          </p:cNvPr>
          <p:cNvSpPr txBox="1"/>
          <p:nvPr/>
        </p:nvSpPr>
        <p:spPr>
          <a:xfrm rot="20677028">
            <a:off x="8313355" y="1732055"/>
            <a:ext cx="4518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rgbClr val="FFC000"/>
                </a:solidFill>
                <a:latin typeface="Bahnschrift SemiBold" panose="020B0502040204020203" pitchFamily="34" charset="0"/>
              </a:rPr>
              <a:t>flüstern</a:t>
            </a:r>
          </a:p>
        </p:txBody>
      </p:sp>
    </p:spTree>
    <p:extLst>
      <p:ext uri="{BB962C8B-B14F-4D97-AF65-F5344CB8AC3E}">
        <p14:creationId xmlns:p14="http://schemas.microsoft.com/office/powerpoint/2010/main" val="1726304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E8C39D-4F29-96BB-9FF9-8CCA455E7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737" y="520684"/>
            <a:ext cx="10353762" cy="1257300"/>
          </a:xfrm>
        </p:spPr>
        <p:txBody>
          <a:bodyPr/>
          <a:lstStyle/>
          <a:p>
            <a:r>
              <a:rPr lang="de-DE" dirty="0"/>
              <a:t>Arbeitsphase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90BA59-809E-9107-2A65-68B833F73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400" dirty="0"/>
          </a:p>
          <a:p>
            <a:r>
              <a:rPr lang="de-DE" sz="2400" i="1" u="sng" dirty="0"/>
              <a:t>Vorlagenbeispiel:</a:t>
            </a:r>
            <a:endParaRPr lang="de-DE" sz="2400" dirty="0"/>
          </a:p>
          <a:p>
            <a:r>
              <a:rPr lang="de-DE" sz="2400" dirty="0"/>
              <a:t>Überlegt, wie der Satz vom Anfang (Papierschnipsel)</a:t>
            </a:r>
          </a:p>
          <a:p>
            <a:pPr marL="36900" indent="0">
              <a:buNone/>
            </a:pPr>
            <a:r>
              <a:rPr lang="de-DE" sz="2400" dirty="0"/>
              <a:t>in ein </a:t>
            </a:r>
            <a:r>
              <a:rPr lang="de-DE" sz="2400" dirty="0" err="1"/>
              <a:t>Feldermodell</a:t>
            </a:r>
            <a:r>
              <a:rPr lang="de-DE" sz="2400" dirty="0"/>
              <a:t> eingetragen werden könnte. </a:t>
            </a:r>
          </a:p>
          <a:p>
            <a:pPr marL="36900" indent="0">
              <a:buNone/>
            </a:pPr>
            <a:endParaRPr lang="de-DE" sz="2400" dirty="0"/>
          </a:p>
          <a:p>
            <a:r>
              <a:rPr lang="de-DE" sz="2400" dirty="0"/>
              <a:t>Notiert eure Idee im </a:t>
            </a:r>
            <a:r>
              <a:rPr lang="de-DE" sz="2400" dirty="0" err="1"/>
              <a:t>Feldermodell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ECC02E7-8643-5963-879A-3DD51C684DD4}"/>
              </a:ext>
            </a:extLst>
          </p:cNvPr>
          <p:cNvSpPr txBox="1"/>
          <p:nvPr/>
        </p:nvSpPr>
        <p:spPr>
          <a:xfrm rot="20677028">
            <a:off x="8380466" y="2967334"/>
            <a:ext cx="4518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rgbClr val="FFC000"/>
                </a:solidFill>
                <a:latin typeface="Bahnschrift SemiBold" panose="020B0502040204020203" pitchFamily="34" charset="0"/>
              </a:rPr>
              <a:t>flüstern</a:t>
            </a:r>
          </a:p>
        </p:txBody>
      </p:sp>
    </p:spTree>
    <p:extLst>
      <p:ext uri="{BB962C8B-B14F-4D97-AF65-F5344CB8AC3E}">
        <p14:creationId xmlns:p14="http://schemas.microsoft.com/office/powerpoint/2010/main" val="1038340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C006A-6257-9999-2AB4-F7B4FAD3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Präsentation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C7F1E3-F121-BD12-E1AB-89BEB4E6B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Jedes Gruppenmitglied muss präsentieren können. </a:t>
            </a:r>
          </a:p>
          <a:p>
            <a:pPr lvl="1"/>
            <a:r>
              <a:rPr lang="de-DE" dirty="0"/>
              <a:t>Wir losen aus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>
                <a:solidFill>
                  <a:srgbClr val="FF0000"/>
                </a:solidFill>
                <a:sym typeface="Wingdings" panose="05000000000000000000" pitchFamily="2" charset="2"/>
              </a:rPr>
              <a:t>Glücksrad</a:t>
            </a:r>
            <a:r>
              <a:rPr lang="de-DE" dirty="0">
                <a:sym typeface="Wingdings" panose="05000000000000000000" pitchFamily="2" charset="2"/>
              </a:rPr>
              <a:t>!</a:t>
            </a:r>
            <a:endParaRPr lang="de-DE" dirty="0"/>
          </a:p>
          <a:p>
            <a:endParaRPr lang="de-DE" dirty="0"/>
          </a:p>
          <a:p>
            <a:r>
              <a:rPr lang="de-DE" dirty="0"/>
              <a:t>Klärt am Ende der Präsentation offene Fragen eurer Mitschüler*innen. </a:t>
            </a:r>
          </a:p>
        </p:txBody>
      </p:sp>
    </p:spTree>
    <p:extLst>
      <p:ext uri="{BB962C8B-B14F-4D97-AF65-F5344CB8AC3E}">
        <p14:creationId xmlns:p14="http://schemas.microsoft.com/office/powerpoint/2010/main" val="2196684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E3A6EE-6779-7F22-A8E6-53ECC306D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Reflexion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D29152-8DE9-9E3B-5158-845016AB7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Fachliches Ziel</a:t>
            </a:r>
          </a:p>
          <a:p>
            <a:pPr lvl="1"/>
            <a:r>
              <a:rPr lang="de-DE" dirty="0"/>
              <a:t>Ich kann Sätze in ein </a:t>
            </a:r>
            <a:r>
              <a:rPr lang="de-DE" dirty="0" err="1"/>
              <a:t>Feldermodell</a:t>
            </a:r>
            <a:r>
              <a:rPr lang="de-DE" dirty="0"/>
              <a:t> einsetzen.</a:t>
            </a:r>
          </a:p>
          <a:p>
            <a:endParaRPr lang="de-DE" dirty="0"/>
          </a:p>
          <a:p>
            <a:r>
              <a:rPr lang="de-DE" dirty="0">
                <a:solidFill>
                  <a:srgbClr val="00B050"/>
                </a:solidFill>
              </a:rPr>
              <a:t>Soziales Ziel</a:t>
            </a:r>
          </a:p>
          <a:p>
            <a:pPr lvl="1"/>
            <a:r>
              <a:rPr lang="de-DE" dirty="0">
                <a:solidFill>
                  <a:srgbClr val="00B050"/>
                </a:solidFill>
              </a:rPr>
              <a:t>Jedes Gruppenmitglied ist in der Arbeitsphase aktiv. 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939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08_TF55705232.potx" id="{C2693DD5-6559-4F60-BB71-3DF0B32289E4}" vid="{FE5FC937-8F54-4BE4-8F9D-44E1A9D18C62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{A0BFBB32-79B1-4C3F-A5D1-8B44858FCE60}tf55705232_win32</Template>
  <TotalTime>0</TotalTime>
  <Words>246</Words>
  <Application>Microsoft Office PowerPoint</Application>
  <PresentationFormat>Breitbild</PresentationFormat>
  <Paragraphs>56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Bahnschrift SemiBold</vt:lpstr>
      <vt:lpstr>Calibri</vt:lpstr>
      <vt:lpstr>Goudy Old Style</vt:lpstr>
      <vt:lpstr>Wingdings 2</vt:lpstr>
      <vt:lpstr>SlateVTI</vt:lpstr>
      <vt:lpstr>Thema</vt:lpstr>
      <vt:lpstr>Gruppenfindung</vt:lpstr>
      <vt:lpstr>Kontaktaktivität</vt:lpstr>
      <vt:lpstr>Arbeitsphase</vt:lpstr>
      <vt:lpstr>Arbeitsphase</vt:lpstr>
      <vt:lpstr>Arbeitsphase</vt:lpstr>
      <vt:lpstr>Arbeitsphase</vt:lpstr>
      <vt:lpstr>Präsentation</vt:lpstr>
      <vt:lpstr>Reflexion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Feldermodell</dc:title>
  <dc:creator>Ann-Katrin Gans</dc:creator>
  <cp:lastModifiedBy>Ann-Katrin Gans</cp:lastModifiedBy>
  <cp:revision>3</cp:revision>
  <dcterms:created xsi:type="dcterms:W3CDTF">2022-08-29T07:02:19Z</dcterms:created>
  <dcterms:modified xsi:type="dcterms:W3CDTF">2022-12-23T11:37:21Z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